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443" r:id="rId5"/>
    <p:sldId id="444" r:id="rId6"/>
    <p:sldId id="446" r:id="rId7"/>
    <p:sldId id="445" r:id="rId8"/>
    <p:sldId id="262" r:id="rId9"/>
    <p:sldId id="266" r:id="rId10"/>
    <p:sldId id="269" r:id="rId11"/>
    <p:sldId id="272" r:id="rId12"/>
    <p:sldId id="275" r:id="rId13"/>
    <p:sldId id="278" r:id="rId14"/>
    <p:sldId id="281" r:id="rId15"/>
    <p:sldId id="284" r:id="rId16"/>
    <p:sldId id="287" r:id="rId17"/>
    <p:sldId id="290" r:id="rId18"/>
    <p:sldId id="293" r:id="rId19"/>
    <p:sldId id="296" r:id="rId20"/>
    <p:sldId id="299" r:id="rId21"/>
    <p:sldId id="302" r:id="rId22"/>
    <p:sldId id="305" r:id="rId23"/>
    <p:sldId id="308" r:id="rId24"/>
    <p:sldId id="311" r:id="rId25"/>
    <p:sldId id="314" r:id="rId26"/>
    <p:sldId id="317" r:id="rId27"/>
    <p:sldId id="320" r:id="rId28"/>
    <p:sldId id="323" r:id="rId29"/>
    <p:sldId id="326" r:id="rId30"/>
    <p:sldId id="329" r:id="rId31"/>
    <p:sldId id="332" r:id="rId32"/>
    <p:sldId id="335" r:id="rId33"/>
    <p:sldId id="338" r:id="rId34"/>
    <p:sldId id="341" r:id="rId35"/>
    <p:sldId id="344" r:id="rId36"/>
    <p:sldId id="347" r:id="rId37"/>
    <p:sldId id="350" r:id="rId38"/>
    <p:sldId id="353" r:id="rId39"/>
    <p:sldId id="356" r:id="rId40"/>
    <p:sldId id="359" r:id="rId41"/>
    <p:sldId id="362" r:id="rId42"/>
    <p:sldId id="365" r:id="rId43"/>
    <p:sldId id="368" r:id="rId44"/>
    <p:sldId id="371" r:id="rId45"/>
    <p:sldId id="374" r:id="rId46"/>
    <p:sldId id="377" r:id="rId47"/>
    <p:sldId id="380" r:id="rId48"/>
    <p:sldId id="383" r:id="rId49"/>
    <p:sldId id="386" r:id="rId50"/>
    <p:sldId id="389" r:id="rId51"/>
    <p:sldId id="392" r:id="rId52"/>
    <p:sldId id="442" r:id="rId53"/>
    <p:sldId id="441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E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1E64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1E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457200" y="2829000"/>
            <a:ext cx="8229600" cy="1743000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Helvetica Neue" pitchFamily="34" charset="0"/>
                <a:cs typeface="Helvetica Neue" pitchFamily="34" charset="0"/>
              </a:rPr>
              <a:t>Parent Survey</a:t>
            </a:r>
          </a:p>
          <a:p>
            <a:pPr algn="ctr"/>
            <a:r>
              <a:rPr lang="en-US" sz="4800" dirty="0" smtClean="0">
                <a:solidFill>
                  <a:schemeClr val="bg1"/>
                </a:solidFill>
                <a:latin typeface="Helvetica Neue" pitchFamily="34" charset="0"/>
              </a:rPr>
              <a:t>Results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Object 2"/>
          <p:cNvSpPr txBox="1"/>
          <p:nvPr/>
        </p:nvSpPr>
        <p:spPr>
          <a:xfrm>
            <a:off x="457200" y="500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1400" dirty="0" smtClean="0">
                <a:solidFill>
                  <a:srgbClr val="7F7F7F"/>
                </a:solidFill>
                <a:latin typeface="Helvetica" pitchFamily="34" charset="0"/>
                <a:cs typeface="Helvetica" pitchFamily="34" charset="0"/>
              </a:rPr>
              <a:t>2020</a:t>
            </a:r>
            <a:endParaRPr lang="en-US" sz="1400" dirty="0"/>
          </a:p>
        </p:txBody>
      </p:sp>
      <p:pic>
        <p:nvPicPr>
          <p:cNvPr id="5" name="Picture 4" descr="inner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914400"/>
            <a:ext cx="3809524" cy="11809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457200" y="5334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encourages me to be an active partner in educating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I feel welcome at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There are opportunities for parents to get involved at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Given the opportunity, I would like to be more involved in planning,  activities, and the overall function of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Overall, MCS is a friendly place.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communicates school policies and procedures clearly to parents or guardians.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administrators communicate regularly, effectively and in a timely manner.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administrators respond promptly to my phone calls, messages, or e-mails.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At MCS, I feel as if the administrators and support staff really care about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teachers communicate regularly, effectively and in a timely manner.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457200" y="914400"/>
            <a:ext cx="8229600" cy="838200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3600" dirty="0" smtClean="0"/>
              <a:t>153 parents completed the survey.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9011935"/>
              </p:ext>
            </p:extLst>
          </p:nvPr>
        </p:nvGraphicFramePr>
        <p:xfrm>
          <a:off x="381000" y="2209800"/>
          <a:ext cx="8349264" cy="2225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87316"/>
                <a:gridCol w="2087316"/>
                <a:gridCol w="2087316"/>
                <a:gridCol w="2087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Answer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Count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Preschool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7.22%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K-5th Grade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23.71%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6th-8th Grade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30.41%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9th-12th Grade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38.66%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194*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4876800"/>
            <a:ext cx="777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*Some parents have children in multiple age groupings.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teachers respond promptly to my phone calls, messages, or e-mails.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At MCS, I feel as if the teachers really care about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My child's teachers make themselves available for conferences or calls when requested.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helps me determine the social and emotional skills my child needs to develop or refine (e.g., self-control, problem-solving, or getting along with others).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administrators, faculty and staff care about what families think.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 Discipline Policy at MCS is fair.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School rules and discipline are applied equally to all students.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I feel comfortable talking to someone at MCS about my child's behavior.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When my child does something good at school, I usually hear about it from the school.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My child feels he/she belongs at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715400" cy="1155400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Rank the following attributes of a Christian school in order of importance to you with number 1 being most important. </a:t>
            </a:r>
          </a:p>
          <a:p>
            <a:r>
              <a:rPr lang="en-US" sz="2200" dirty="0" smtClean="0"/>
              <a:t>Most parents indicated Christ-centered atmosphere as most important. 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provides a safe learning environment for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has high expectations for all students.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is teaching my child the skills necessary to become a responsible, self-disciplined adult.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It is important for my child to attend school every day in order to do well in his/her classes.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encourages students to take appropriately challenging classes regardless of race, ethnicity, nationality, and/or cultural background (e.g., honor level courses, gifted courses, AP).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 academic program at MCS is appropriately rigorous and challenging for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My child's teachers keep me informed about my child's progress.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provides instructional materials (e.g., textbooks, handouts, computers) that reflect the academic needs of my child(ren).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has quality programs for my child's talents, gifts, or special needs.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 programs and resources at MCS are adequate to support students.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Based on parent responses, what is MCS doing well?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9812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MCS is welcoming, friendly, involves parents, and encourages partnering with parents. (slides 9, 10, 11, 13)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faculty, staff and administrators care about children. (slides 17, 20)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teachers respond to my emails, calls, etc. and are available to parents. (slides 18, 19, 21)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provides a safe environment for children. (slide 29)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faculty, staff and administrators are Christian role models for children. (slide 46)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cultivates spiritual growth in students. (slide 47) * Interestingly enough, students themselves indicate they want more focus on chapel, small group and spiritual growth.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MCS notifies parents effectively of school-wide emergencies. (slide 49)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8674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Of course, even within these positives, there is always room for continued improvement and we don’t want to become complacent.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Technology is critical in the education of today's students.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My child's teachers allow and encourage the use of technology in the classroom, when appropriate.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I have a good understanding of the way my child uses technology for learning at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I trust the school board at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 school board at MCS makes well informed decisions.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The leadership at the school board for MCS is well respected.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is preparing my child for their academic future.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Teachers, staff and administrators are Christian role models for my child.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Teachers, staff and administrators cultivate my child's spiritual growth.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has made it clear to my child what he/she should do if there is an emergency, natural disaster (tornado, flood) or a dangerous situation (e.g. violent person on campus) during the school day.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Based on parent responses, where does MCS fall short?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981200"/>
            <a:ext cx="7924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Regular, timely communication from administrators. (slide 15)  While approximately 60% of parents provided positive answers – strongly agree or somewhat agree, approximately 23% indicated a need for improvement – somewhat disagreed or strongly disagreed.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Applying the Discipline Code fairly to all students. (slide 24, 25)  While approximately 50% strongly agree or somewhat agreed with the content of the discipline code itself, only 34% strongly agreed or somewhat agreed that it was administered fairly, while approximately 41% said it was not administered fairly – somewhat disagreed or strongly disagreed.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Communicating positive news, or things my child does well, with parents. (slide 27) While many indicated this area is fine, over 30% of parents felt this could be improved.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While 35% of parents strongly agreed that our academic program was appropriately rigorous, the number of parents who somewhat agreed or disagreed indicates a need for a review of rigor. 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notifies parents or guardians effectively in the event of a school-wide emergency.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MCS buildings are clean and well-maintained.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/>
              <a:t>Themes found in written feedback: (Narrow this down)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4953000"/>
          </a:xfrm>
        </p:spPr>
        <p:txBody>
          <a:bodyPr>
            <a:no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Teachers really care for kids (Mentioned most often)</a:t>
            </a:r>
          </a:p>
          <a:p>
            <a:r>
              <a:rPr lang="en-US" sz="1200" dirty="0" smtClean="0"/>
              <a:t>Christian environment and classes taught through a Biblical worldview – make sure we continue to focus on what sets us apart – sometimes seem no different than a public school</a:t>
            </a:r>
          </a:p>
          <a:p>
            <a:r>
              <a:rPr lang="en-US" sz="1200" dirty="0" smtClean="0"/>
              <a:t>Opportunity for spiritual growth of my child</a:t>
            </a:r>
          </a:p>
          <a:p>
            <a:r>
              <a:rPr lang="en-US" sz="1200" dirty="0" smtClean="0"/>
              <a:t>Safe environment for children</a:t>
            </a:r>
          </a:p>
          <a:p>
            <a:r>
              <a:rPr lang="en-US" sz="1200" dirty="0" smtClean="0"/>
              <a:t>Feeling of community</a:t>
            </a:r>
          </a:p>
          <a:p>
            <a:r>
              <a:rPr lang="en-US" sz="1200" dirty="0" smtClean="0"/>
              <a:t>Communication – mixed bag, but see areas for improvement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Inconsistent enforcement of rules/discipline is a problem (Mentioned most often)</a:t>
            </a:r>
          </a:p>
          <a:p>
            <a:r>
              <a:rPr lang="en-US" sz="1200" dirty="0" smtClean="0"/>
              <a:t>So many changes – need strong Christian leadership</a:t>
            </a:r>
          </a:p>
          <a:p>
            <a:r>
              <a:rPr lang="en-US" sz="1200" dirty="0" smtClean="0"/>
              <a:t>Communicate budget/finances with parents – including written communication for those who can’t attend meetings; lots of ideas for fundraising</a:t>
            </a:r>
          </a:p>
          <a:p>
            <a:r>
              <a:rPr lang="en-US" sz="1200" dirty="0" smtClean="0"/>
              <a:t>Facilities – upkeep and appearance</a:t>
            </a:r>
          </a:p>
          <a:p>
            <a:r>
              <a:rPr lang="en-US" sz="1200" dirty="0" smtClean="0"/>
              <a:t>Academics – ensure </a:t>
            </a:r>
            <a:r>
              <a:rPr lang="en-US" sz="1200" u="sng" dirty="0" smtClean="0"/>
              <a:t>all</a:t>
            </a:r>
            <a:r>
              <a:rPr lang="en-US" sz="1200" dirty="0" smtClean="0"/>
              <a:t> are strong, aligned and taught by faculty with strong content knowledge</a:t>
            </a:r>
          </a:p>
          <a:p>
            <a:r>
              <a:rPr lang="en-US" sz="1200" dirty="0" smtClean="0"/>
              <a:t>Concern with Board practices and communication</a:t>
            </a:r>
          </a:p>
          <a:p>
            <a:r>
              <a:rPr lang="en-US" sz="1200" dirty="0" smtClean="0"/>
              <a:t>Social Media Policy – faculty (and parents?)</a:t>
            </a:r>
          </a:p>
          <a:p>
            <a:r>
              <a:rPr lang="en-US" sz="1200" dirty="0" smtClean="0"/>
              <a:t>Consider expanding HS course options (more AP/dual, but also including pathways other than college)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i="1" u="sng" dirty="0" smtClean="0"/>
              <a:t>*** Recognize there were many comments, this only captures those mentioned multiple times. However, it doesn’t mean we don’t take EVERY comment seriously and consider how to address it. </a:t>
            </a:r>
          </a:p>
          <a:p>
            <a:r>
              <a:rPr lang="en-US" sz="1200" i="1" u="sng" dirty="0" smtClean="0"/>
              <a:t>Thankful for parent time spent writing comments as they (along with survey) help us develop actionable goals.</a:t>
            </a:r>
          </a:p>
          <a:p>
            <a:r>
              <a:rPr lang="en-US" sz="1200" i="1" u="sng" dirty="0" smtClean="0"/>
              <a:t>Joseph – talk to Kelly re: website to communicate value-added for prospective families and tell our story better; Matthew 18/Social Media</a:t>
            </a:r>
          </a:p>
          <a:p>
            <a:r>
              <a:rPr lang="en-US" sz="1200" i="1" u="sng" dirty="0" smtClean="0"/>
              <a:t>Disconnect between desire to increase enrollment and ensuring high admission standards maintained (careful screening of students, particularly behavior</a:t>
            </a:r>
            <a:r>
              <a:rPr lang="en-US" sz="1050" i="1" u="sng" dirty="0" smtClean="0"/>
              <a:t>)</a:t>
            </a:r>
            <a:endParaRPr lang="en-US" sz="1050" i="1" u="sng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2200" dirty="0" smtClean="0"/>
              <a:t>Considering your complete experience as a parent, how likely are you to recommend MCS to a friend or a colleague?</a:t>
            </a:r>
            <a:endParaRPr lang="en-US" sz="2200" dirty="0"/>
          </a:p>
        </p:txBody>
      </p:sp>
      <p:pic>
        <p:nvPicPr>
          <p:cNvPr id="4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The most important question on the survey...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Considering your complete experience as a parent, how likely are you to recommend MCS to a friend or a colleague?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9011935"/>
              </p:ext>
            </p:extLst>
          </p:nvPr>
        </p:nvGraphicFramePr>
        <p:xfrm>
          <a:off x="2438400" y="4038600"/>
          <a:ext cx="4174632" cy="2225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87316"/>
                <a:gridCol w="2087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Answer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Very likely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53.54%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 likely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34.65%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 unlikely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7.09%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Very unlikely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4.72%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Strategic Priorities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/>
          <a:lstStyle/>
          <a:p>
            <a:r>
              <a:rPr lang="en-US" dirty="0" smtClean="0"/>
              <a:t>based on survey results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438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Communication – timely and effective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Sharing good news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Equal application of the Discipline Code to all students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Analyze rigor of academic program (includes review of each class/course in relation to standards?)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28600" y="533400"/>
            <a:ext cx="8534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2200" dirty="0" smtClean="0"/>
              <a:t>MCS strives to fulfill its mission statement and vision. 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00000" y="140000"/>
            <a:ext cx="8639200" cy="850600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2200" dirty="0" smtClean="0"/>
              <a:t>The Board of Directors is effective and trusted in supporting the mission and vision of MCS.</a:t>
            </a:r>
            <a:endParaRPr lang="en-US" sz="2200" dirty="0"/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00" y="1200000"/>
            <a:ext cx="8000000" cy="500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1446</Words>
  <Application>Microsoft Office PowerPoint</Application>
  <PresentationFormat>On-screen Show (4:3)</PresentationFormat>
  <Paragraphs>130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Slide 2</vt:lpstr>
      <vt:lpstr>Slide 3</vt:lpstr>
      <vt:lpstr>Based on parent responses, what is MCS doing well?</vt:lpstr>
      <vt:lpstr>Based on parent responses, where does MCS fall short?</vt:lpstr>
      <vt:lpstr>The most important question on the survey...</vt:lpstr>
      <vt:lpstr>Strategic Priorities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Themes found in written feedback: (Narrow this down)</vt:lpstr>
      <vt:lpstr>Slide 53</vt:lpstr>
    </vt:vector>
  </TitlesOfParts>
  <Company>officegen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officegen</dc:creator>
  <cp:lastModifiedBy>kelly</cp:lastModifiedBy>
  <cp:revision>55</cp:revision>
  <dcterms:created xsi:type="dcterms:W3CDTF">2020-02-19T15:05:12Z</dcterms:created>
  <dcterms:modified xsi:type="dcterms:W3CDTF">2020-02-28T19:31:18Z</dcterms:modified>
</cp:coreProperties>
</file>